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7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17/03/2017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30_aprile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it.wikipedia.org/wiki/Berlin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t.wikipedia.org/wiki/1889" TargetMode="External"/><Relationship Id="rId5" Type="http://schemas.openxmlformats.org/officeDocument/2006/relationships/hyperlink" Target="https://it.wikipedia.org/wiki/20_aprile" TargetMode="External"/><Relationship Id="rId10" Type="http://schemas.openxmlformats.org/officeDocument/2006/relationships/hyperlink" Target="https://it.wikipedia.org/wiki/F%C3%BChrer" TargetMode="External"/><Relationship Id="rId4" Type="http://schemas.openxmlformats.org/officeDocument/2006/relationships/hyperlink" Target="https://it.wikipedia.org/wiki/Braunau_am_Inn" TargetMode="External"/><Relationship Id="rId9" Type="http://schemas.openxmlformats.org/officeDocument/2006/relationships/hyperlink" Target="https://it.wikipedia.org/wiki/1945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prite" TargetMode="External"/><Relationship Id="rId2" Type="http://schemas.openxmlformats.org/officeDocument/2006/relationships/hyperlink" Target="https://it.wikipedia.org/w/index.php?title=Werwich&amp;action=edit&amp;redlin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t.wikipedia.org/wiki/1918" TargetMode="External"/><Relationship Id="rId4" Type="http://schemas.openxmlformats.org/officeDocument/2006/relationships/hyperlink" Target="https://it.wikipedia.org/wiki/Croce_di_Ferro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ociet%C3%A0_Thule" TargetMode="External"/><Relationship Id="rId7" Type="http://schemas.openxmlformats.org/officeDocument/2006/relationships/image" Target="../media/image14.jpeg"/><Relationship Id="rId2" Type="http://schemas.openxmlformats.org/officeDocument/2006/relationships/hyperlink" Target="https://it.wikipedia.org/wiki/Thule_Gesellschaf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Partito_Tedesco_dei_Lavoratori" TargetMode="External"/><Relationship Id="rId5" Type="http://schemas.openxmlformats.org/officeDocument/2006/relationships/hyperlink" Target="https://it.wikipedia.org/wiki/1919" TargetMode="External"/><Relationship Id="rId4" Type="http://schemas.openxmlformats.org/officeDocument/2006/relationships/hyperlink" Target="https://it.wikipedia.org/wiki/Freikorp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it.wikipedia.org/wiki/NSDA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it.wikipedia.org/wiki/Klara_P%C3%B6lz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it.wikipedia.org/wiki/Albert_Spe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Linz" TargetMode="External"/><Relationship Id="rId2" Type="http://schemas.openxmlformats.org/officeDocument/2006/relationships/hyperlink" Target="https://it.wikipedia.org/wiki/190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1908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s://it.wikipedia.org/wiki/191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s://it.wikipedia.org/wiki/Antisemitismo" TargetMode="External"/><Relationship Id="rId4" Type="http://schemas.openxmlformats.org/officeDocument/2006/relationships/hyperlink" Target="https://it.wikipedia.org/wiki/191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Fango" TargetMode="External"/><Relationship Id="rId3" Type="http://schemas.openxmlformats.org/officeDocument/2006/relationships/hyperlink" Target="https://it.wikipedia.org/wiki/Kaiser" TargetMode="External"/><Relationship Id="rId7" Type="http://schemas.openxmlformats.org/officeDocument/2006/relationships/hyperlink" Target="https://it.wikipedia.org/wiki/Pediculus_humanus_capitis" TargetMode="External"/><Relationship Id="rId2" Type="http://schemas.openxmlformats.org/officeDocument/2006/relationships/hyperlink" Target="https://it.wikipedia.org/wiki/Deutsches_Heer_(1871-1919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Bevanda_alcolica" TargetMode="External"/><Relationship Id="rId5" Type="http://schemas.openxmlformats.org/officeDocument/2006/relationships/hyperlink" Target="https://it.wikipedia.org/wiki/Sigaretta" TargetMode="External"/><Relationship Id="rId4" Type="http://schemas.openxmlformats.org/officeDocument/2006/relationships/hyperlink" Target="https://it.wikipedia.org/wiki/Guglielmo_II_di_Germania" TargetMode="External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Berlino" TargetMode="External"/><Relationship Id="rId3" Type="http://schemas.openxmlformats.org/officeDocument/2006/relationships/hyperlink" Target="https://it.wikipedia.org/wiki/Ligny-Thilloy" TargetMode="External"/><Relationship Id="rId7" Type="http://schemas.openxmlformats.org/officeDocument/2006/relationships/hyperlink" Target="https://it.wikipedia.org/wiki/Beelitz" TargetMode="External"/><Relationship Id="rId2" Type="http://schemas.openxmlformats.org/officeDocument/2006/relationships/hyperlink" Target="https://it.wikipedia.org/wiki/19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Battaglia_della_Somme" TargetMode="External"/><Relationship Id="rId11" Type="http://schemas.openxmlformats.org/officeDocument/2006/relationships/image" Target="../media/image13.jpeg"/><Relationship Id="rId5" Type="http://schemas.openxmlformats.org/officeDocument/2006/relationships/hyperlink" Target="https://it.wikipedia.org/wiki/Bomba_a_mano" TargetMode="External"/><Relationship Id="rId10" Type="http://schemas.openxmlformats.org/officeDocument/2006/relationships/hyperlink" Target="https://it.wikipedia.org/wiki/Fiandre" TargetMode="External"/><Relationship Id="rId4" Type="http://schemas.openxmlformats.org/officeDocument/2006/relationships/hyperlink" Target="https://it.wikipedia.org/wiki/Coscia" TargetMode="External"/><Relationship Id="rId9" Type="http://schemas.openxmlformats.org/officeDocument/2006/relationships/hyperlink" Target="https://it.wikipedia.org/wiki/19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851648" cy="851520"/>
          </a:xfrm>
        </p:spPr>
        <p:txBody>
          <a:bodyPr>
            <a:normAutofit/>
          </a:bodyPr>
          <a:lstStyle/>
          <a:p>
            <a:r>
              <a:rPr lang="it-IT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Adolf Hitler</a:t>
            </a:r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5604" name="Picture 4" descr="https://s3-eu-west-1.amazonaws.com/cdn.thepostinternazionale.it/files/uploads/dieci-cose-da-sapere-su-adolf-hitler-orig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4608512" cy="3072342"/>
          </a:xfrm>
          <a:prstGeom prst="rect">
            <a:avLst/>
          </a:prstGeom>
          <a:noFill/>
        </p:spPr>
      </p:pic>
      <p:pic>
        <p:nvPicPr>
          <p:cNvPr id="25602" name="Picture 2" descr="http://oubliettemagazine.com/wp-content/uploads/Adolf-Hit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861048"/>
            <a:ext cx="4822329" cy="2714075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148064" y="206084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Century Gothic" pitchFamily="34" charset="0"/>
                <a:hlinkClick r:id="rId4" tooltip="Braunau am Inn"/>
              </a:rPr>
              <a:t>Braunau am Inn</a:t>
            </a:r>
            <a:r>
              <a:rPr lang="de-DE" dirty="0" smtClean="0">
                <a:latin typeface="Century Gothic" pitchFamily="34" charset="0"/>
              </a:rPr>
              <a:t>, </a:t>
            </a:r>
            <a:r>
              <a:rPr lang="de-DE" dirty="0" smtClean="0">
                <a:latin typeface="Century Gothic" pitchFamily="34" charset="0"/>
                <a:hlinkClick r:id="rId5" tooltip="20 aprile"/>
              </a:rPr>
              <a:t>20 </a:t>
            </a:r>
            <a:r>
              <a:rPr lang="de-DE" dirty="0" err="1" smtClean="0">
                <a:latin typeface="Century Gothic" pitchFamily="34" charset="0"/>
                <a:hlinkClick r:id="rId5" tooltip="20 aprile"/>
              </a:rPr>
              <a:t>aprile</a:t>
            </a:r>
            <a:r>
              <a:rPr lang="de-DE" dirty="0" smtClean="0">
                <a:latin typeface="Century Gothic" pitchFamily="34" charset="0"/>
              </a:rPr>
              <a:t> </a:t>
            </a:r>
            <a:r>
              <a:rPr lang="de-DE" dirty="0" smtClean="0">
                <a:latin typeface="Century Gothic" pitchFamily="34" charset="0"/>
                <a:hlinkClick r:id="rId6" tooltip="1889"/>
              </a:rPr>
              <a:t>1889</a:t>
            </a:r>
            <a:r>
              <a:rPr lang="de-DE" dirty="0" smtClean="0">
                <a:latin typeface="Century Gothic" pitchFamily="34" charset="0"/>
              </a:rPr>
              <a:t>  </a:t>
            </a:r>
            <a:r>
              <a:rPr lang="de-DE" dirty="0" err="1" smtClean="0">
                <a:latin typeface="Century Gothic" pitchFamily="34" charset="0"/>
                <a:hlinkClick r:id="rId7" tooltip="Berlino"/>
              </a:rPr>
              <a:t>Berlino</a:t>
            </a:r>
            <a:r>
              <a:rPr lang="de-DE" dirty="0" smtClean="0">
                <a:latin typeface="Century Gothic" pitchFamily="34" charset="0"/>
              </a:rPr>
              <a:t>, </a:t>
            </a:r>
            <a:r>
              <a:rPr lang="de-DE" dirty="0" smtClean="0">
                <a:latin typeface="Century Gothic" pitchFamily="34" charset="0"/>
                <a:hlinkClick r:id="rId8" tooltip="30 aprile"/>
              </a:rPr>
              <a:t>30 </a:t>
            </a:r>
            <a:r>
              <a:rPr lang="de-DE" dirty="0" err="1" smtClean="0">
                <a:latin typeface="Century Gothic" pitchFamily="34" charset="0"/>
                <a:hlinkClick r:id="rId8" tooltip="30 aprile"/>
              </a:rPr>
              <a:t>aprile</a:t>
            </a:r>
            <a:r>
              <a:rPr lang="de-DE" dirty="0" smtClean="0">
                <a:latin typeface="Century Gothic" pitchFamily="34" charset="0"/>
              </a:rPr>
              <a:t> </a:t>
            </a:r>
            <a:r>
              <a:rPr lang="de-DE" dirty="0" smtClean="0">
                <a:latin typeface="Century Gothic" pitchFamily="34" charset="0"/>
                <a:hlinkClick r:id="rId9" tooltip="1945"/>
              </a:rPr>
              <a:t>1945</a:t>
            </a:r>
            <a:endParaRPr lang="it-IT" dirty="0">
              <a:latin typeface="Century Gothic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300192" y="2924944"/>
            <a:ext cx="1095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hlinkClick r:id="rId10" tooltip="Führer"/>
              </a:rPr>
              <a:t>Führer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24744"/>
            <a:ext cx="8352928" cy="5184576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Sempre nel 1918, fu ferito da una scheggia in una trincea.</a:t>
            </a:r>
          </a:p>
          <a:p>
            <a:r>
              <a:rPr lang="it-IT" sz="2400" dirty="0" smtClean="0"/>
              <a:t>Uno dei soldati del reggimento, vedendo Hitler ferito e incapace di difendersi, decise di risparmiargli la vita dopo averlo tenuto sotto tiro, gesto che fu confermato dallo stesso soldato anni dopo: "Non potevo sparare ad un uomo ferito, così l'ho lasciato andare. Dio sa quanto mi dispiace averlo risparmiato". </a:t>
            </a:r>
          </a:p>
          <a:p>
            <a:endParaRPr lang="it-IT" sz="2400" dirty="0" smtClean="0"/>
          </a:p>
          <a:p>
            <a:r>
              <a:rPr lang="it-IT" sz="2400" dirty="0" smtClean="0"/>
              <a:t>La sera del 13 ottobre 1918, presso </a:t>
            </a:r>
            <a:r>
              <a:rPr lang="it-IT" sz="2400" dirty="0" err="1" smtClean="0">
                <a:hlinkClick r:id="rId2" tooltip="Werwich (la pagina non esiste)"/>
              </a:rPr>
              <a:t>Werwich</a:t>
            </a:r>
            <a:r>
              <a:rPr lang="it-IT" sz="2400" dirty="0" smtClean="0"/>
              <a:t>, fu intossicato temporaneamente da un attacco di </a:t>
            </a:r>
            <a:r>
              <a:rPr lang="it-IT" sz="2400" dirty="0" smtClean="0">
                <a:hlinkClick r:id="rId3" tooltip="Iprite"/>
              </a:rPr>
              <a:t>gas iprite</a:t>
            </a:r>
            <a:r>
              <a:rPr lang="it-IT" sz="2400" dirty="0" smtClean="0"/>
              <a:t>, che lo lasciò cieco per tre giorni. </a:t>
            </a:r>
          </a:p>
          <a:p>
            <a:r>
              <a:rPr lang="it-IT" sz="2400" dirty="0" smtClean="0"/>
              <a:t>Tuttavia, alcuni sostengono che ciò non sia realmente accaduto e che la successiva cecità di cui soffriva fosse solo un sintomo isterico (</a:t>
            </a:r>
            <a:r>
              <a:rPr lang="it-IT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cecità isterica</a:t>
            </a:r>
            <a:r>
              <a:rPr lang="it-IT" sz="2400" dirty="0" smtClean="0"/>
              <a:t>, di cui soffriva chi era stato in trincea).</a:t>
            </a:r>
          </a:p>
          <a:p>
            <a:endParaRPr lang="it-IT" sz="2400" dirty="0" smtClean="0"/>
          </a:p>
          <a:p>
            <a:r>
              <a:rPr lang="it-IT" sz="2400" dirty="0" smtClean="0"/>
              <a:t>Essendosi distinto in combattimento fu decorato con la </a:t>
            </a:r>
            <a:r>
              <a:rPr lang="it-IT" sz="2400" dirty="0" smtClean="0">
                <a:hlinkClick r:id="rId4" tooltip="Croce di Ferro"/>
              </a:rPr>
              <a:t>Croce di Ferro</a:t>
            </a:r>
            <a:r>
              <a:rPr lang="it-IT" sz="2400" dirty="0" smtClean="0"/>
              <a:t> di seconda classe (2 dicembre 1916) e quindi di prima classe il 14 agosto </a:t>
            </a:r>
            <a:r>
              <a:rPr lang="it-IT" sz="2400" dirty="0" smtClean="0">
                <a:hlinkClick r:id="rId5" tooltip="1918"/>
              </a:rPr>
              <a:t>1918</a:t>
            </a:r>
            <a:r>
              <a:rPr lang="it-IT" sz="2400" dirty="0" smtClean="0"/>
              <a:t>. </a:t>
            </a:r>
          </a:p>
          <a:p>
            <a:pPr>
              <a:buNone/>
            </a:pPr>
            <a:endParaRPr lang="it-IT" sz="24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3312368" cy="650336"/>
          </a:xfrm>
        </p:spPr>
        <p:txBody>
          <a:bodyPr>
            <a:normAutofit/>
          </a:bodyPr>
          <a:lstStyle/>
          <a:p>
            <a:r>
              <a:rPr lang="it-IT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Società segrete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184576"/>
          </a:xfrm>
        </p:spPr>
        <p:txBody>
          <a:bodyPr>
            <a:normAutofit/>
          </a:bodyPr>
          <a:lstStyle/>
          <a:p>
            <a:r>
              <a:rPr lang="it-IT" sz="2000" dirty="0" smtClean="0"/>
              <a:t>Nel periodo in cui Hitler giunse a Monaco, in tutta la Germania si contavano diverse associazioni più o meno segrete che inneggiavano alla purezza della razza germanica. </a:t>
            </a:r>
          </a:p>
          <a:p>
            <a:r>
              <a:rPr lang="it-IT" sz="2000" dirty="0" smtClean="0"/>
              <a:t>Tra queste, la </a:t>
            </a:r>
            <a:r>
              <a:rPr lang="it-IT" sz="2000" dirty="0" err="1" smtClean="0">
                <a:hlinkClick r:id="rId2" tooltip="Thule Gesellschaft"/>
              </a:rPr>
              <a:t>Thule</a:t>
            </a:r>
            <a:r>
              <a:rPr lang="it-IT" sz="2000" dirty="0" smtClean="0">
                <a:hlinkClick r:id="rId2" tooltip="Thule Gesellschaft"/>
              </a:rPr>
              <a:t> </a:t>
            </a:r>
            <a:r>
              <a:rPr lang="it-IT" sz="2000" dirty="0" err="1" smtClean="0">
                <a:hlinkClick r:id="rId2" tooltip="Thule Gesellschaft"/>
              </a:rPr>
              <a:t>Gesellschaft</a:t>
            </a:r>
            <a:r>
              <a:rPr lang="it-IT" sz="2000" dirty="0" smtClean="0"/>
              <a:t> (</a:t>
            </a:r>
            <a:r>
              <a:rPr lang="it-IT" sz="2000" dirty="0" smtClean="0">
                <a:hlinkClick r:id="rId3" tooltip="Società Thule"/>
              </a:rPr>
              <a:t>Società </a:t>
            </a:r>
            <a:r>
              <a:rPr lang="it-IT" sz="2000" dirty="0" err="1" smtClean="0">
                <a:hlinkClick r:id="rId3" tooltip="Società Thule"/>
              </a:rPr>
              <a:t>Thule</a:t>
            </a:r>
            <a:r>
              <a:rPr lang="it-IT" sz="2000" dirty="0" smtClean="0"/>
              <a:t>)</a:t>
            </a:r>
          </a:p>
          <a:p>
            <a:r>
              <a:rPr lang="it-IT" sz="2000" dirty="0" smtClean="0"/>
              <a:t>Hanno come programma, oltre al pangermanesimo, un antisemitismo più o meno esplicito e un carattere elitario esoterico.</a:t>
            </a:r>
          </a:p>
          <a:p>
            <a:r>
              <a:rPr lang="it-IT" sz="2000" dirty="0" smtClean="0"/>
              <a:t>In Baviera è in atto una rivoluzione “rossa”.</a:t>
            </a:r>
          </a:p>
          <a:p>
            <a:r>
              <a:rPr lang="it-IT" sz="2000" dirty="0" smtClean="0"/>
              <a:t>Si arruola come informatore e delatore nei </a:t>
            </a:r>
          </a:p>
          <a:p>
            <a:pPr>
              <a:buNone/>
            </a:pPr>
            <a:r>
              <a:rPr lang="it-IT" sz="2000" dirty="0" err="1" smtClean="0">
                <a:hlinkClick r:id="rId4" tooltip="Freikorps"/>
              </a:rPr>
              <a:t>Freikorps</a:t>
            </a:r>
            <a:r>
              <a:rPr lang="it-IT" sz="2000" dirty="0" smtClean="0"/>
              <a:t> (i "Corpi Franchi").</a:t>
            </a:r>
          </a:p>
          <a:p>
            <a:r>
              <a:rPr lang="it-IT" sz="2000" dirty="0" smtClean="0"/>
              <a:t>Mentre era ancora nell'esercito, nel </a:t>
            </a:r>
            <a:r>
              <a:rPr lang="it-IT" sz="2000" dirty="0" smtClean="0">
                <a:hlinkClick r:id="rId5" tooltip="1919"/>
              </a:rPr>
              <a:t>1919</a:t>
            </a:r>
            <a:r>
              <a:rPr lang="it-IT" sz="2000" dirty="0" smtClean="0"/>
              <a:t> venne </a:t>
            </a:r>
          </a:p>
          <a:p>
            <a:pPr>
              <a:buNone/>
            </a:pPr>
            <a:r>
              <a:rPr lang="it-IT" sz="2000" dirty="0" smtClean="0"/>
              <a:t>	incaricato di spiare, in abiti civili, per conto </a:t>
            </a:r>
          </a:p>
          <a:p>
            <a:pPr>
              <a:buNone/>
            </a:pPr>
            <a:r>
              <a:rPr lang="it-IT" sz="2000" dirty="0" smtClean="0"/>
              <a:t>	dell'esercito e della polizia, gli incontri di un piccolo </a:t>
            </a:r>
          </a:p>
          <a:p>
            <a:pPr>
              <a:buNone/>
            </a:pPr>
            <a:r>
              <a:rPr lang="it-IT" sz="2000" dirty="0" smtClean="0"/>
              <a:t>	partito nazionalista, il </a:t>
            </a:r>
            <a:r>
              <a:rPr lang="it-IT" sz="2000" dirty="0" smtClean="0">
                <a:hlinkClick r:id="rId6" tooltip="Partito Tedesco dei Lavoratori"/>
              </a:rPr>
              <a:t>Partito Tedesco dei Lavoratori</a:t>
            </a:r>
            <a:endParaRPr lang="it-IT" sz="2000" dirty="0" smtClean="0"/>
          </a:p>
          <a:p>
            <a:pPr>
              <a:buNone/>
            </a:pPr>
            <a:r>
              <a:rPr lang="it-IT" sz="2000" dirty="0" smtClean="0"/>
              <a:t>	(DAP)</a:t>
            </a:r>
          </a:p>
          <a:p>
            <a:endParaRPr lang="it-IT" sz="2000" dirty="0" smtClean="0"/>
          </a:p>
          <a:p>
            <a:endParaRPr lang="it-IT" sz="2000" dirty="0"/>
          </a:p>
        </p:txBody>
      </p:sp>
      <p:pic>
        <p:nvPicPr>
          <p:cNvPr id="47108" name="Picture 4" descr="http://www.isoladiavalon.eu/terra_cava/images/stories/thule_gesellschaf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212976"/>
            <a:ext cx="2232248" cy="3443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280920" cy="489654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Viene iscritto a sua insaputa, dopo un diverbio in occasione di un’animata discussione.</a:t>
            </a:r>
          </a:p>
          <a:p>
            <a:r>
              <a:rPr lang="it-IT" sz="2000" dirty="0" smtClean="0"/>
              <a:t>Avrà la tessera n. </a:t>
            </a:r>
            <a:r>
              <a:rPr lang="it-IT" sz="2000" dirty="0" smtClean="0"/>
              <a:t>555.</a:t>
            </a:r>
            <a:endParaRPr lang="it-IT" sz="2000" dirty="0" smtClean="0"/>
          </a:p>
          <a:p>
            <a:r>
              <a:rPr lang="it-IT" sz="2000" dirty="0" smtClean="0"/>
              <a:t>In realtà il partito era talmente piccolo </a:t>
            </a:r>
          </a:p>
          <a:p>
            <a:pPr>
              <a:buNone/>
            </a:pPr>
            <a:r>
              <a:rPr lang="it-IT" sz="2000" dirty="0" smtClean="0"/>
              <a:t>	che i primi 500 numeri corrispondevano</a:t>
            </a:r>
          </a:p>
          <a:p>
            <a:pPr>
              <a:buNone/>
            </a:pPr>
            <a:r>
              <a:rPr lang="it-IT" sz="2000" dirty="0" smtClean="0"/>
              <a:t> 	a tessere inesistenti.</a:t>
            </a:r>
          </a:p>
          <a:p>
            <a:r>
              <a:rPr lang="it-IT" sz="2000" dirty="0" smtClean="0"/>
              <a:t>Venne congedato dall’esercito nel 1920</a:t>
            </a:r>
          </a:p>
          <a:p>
            <a:pPr>
              <a:buNone/>
            </a:pPr>
            <a:r>
              <a:rPr lang="it-IT" sz="2000" dirty="0" smtClean="0"/>
              <a:t>	e divenne ben presto il leader del partito,</a:t>
            </a:r>
          </a:p>
          <a:p>
            <a:pPr>
              <a:buNone/>
            </a:pPr>
            <a:r>
              <a:rPr lang="it-IT" sz="2000" dirty="0" smtClean="0"/>
              <a:t>	che rifondò.</a:t>
            </a:r>
          </a:p>
          <a:p>
            <a:r>
              <a:rPr lang="it-IT" sz="2000" dirty="0" smtClean="0"/>
              <a:t>Ha inizio la sua attività pubblica.</a:t>
            </a:r>
          </a:p>
          <a:p>
            <a:r>
              <a:rPr lang="it-IT" sz="2000" dirty="0" smtClean="0"/>
              <a:t>L'eredità ideologica della società </a:t>
            </a:r>
            <a:r>
              <a:rPr lang="it-IT" sz="20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Thule</a:t>
            </a:r>
            <a:r>
              <a:rPr lang="it-IT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it-IT" sz="2000" dirty="0" smtClean="0"/>
              <a:t>	fu raccolta dal </a:t>
            </a:r>
            <a:r>
              <a:rPr lang="it-IT" sz="2000" dirty="0" smtClean="0">
                <a:hlinkClick r:id="rId2" tooltip="NSDAP"/>
              </a:rPr>
              <a:t>Partito Nazionalsocialista</a:t>
            </a:r>
            <a:r>
              <a:rPr lang="it-IT" sz="2000" dirty="0" smtClean="0"/>
              <a:t> </a:t>
            </a:r>
          </a:p>
          <a:p>
            <a:pPr>
              <a:buNone/>
            </a:pPr>
            <a:r>
              <a:rPr lang="it-IT" sz="2000" dirty="0" smtClean="0"/>
              <a:t>	tedesco (NSDAP). </a:t>
            </a:r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5842992" cy="722344"/>
          </a:xfrm>
        </p:spPr>
        <p:txBody>
          <a:bodyPr>
            <a:normAutofit/>
          </a:bodyPr>
          <a:lstStyle/>
          <a:p>
            <a:r>
              <a:rPr lang="it-IT" sz="3600" dirty="0" smtClean="0">
                <a:latin typeface="Comic Sans MS" pitchFamily="66" charset="0"/>
              </a:rPr>
              <a:t>Partito nazional-socialista</a:t>
            </a:r>
            <a:endParaRPr lang="it-IT" sz="3600" dirty="0">
              <a:latin typeface="Comic Sans MS" pitchFamily="66" charset="0"/>
            </a:endParaRPr>
          </a:p>
        </p:txBody>
      </p:sp>
      <p:pic>
        <p:nvPicPr>
          <p:cNvPr id="5" name="Picture 2" descr="http://static.dnaindia.com/sites/default/files/2014/11/03/280384-263701-adolf-hitler-get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924944"/>
            <a:ext cx="3656459" cy="36564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http://biografieonline.it/img/bio/Adolf_Hitler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7575" y="2996952"/>
            <a:ext cx="5686425" cy="3200401"/>
          </a:xfrm>
          <a:prstGeom prst="rect">
            <a:avLst/>
          </a:prstGeom>
          <a:noFill/>
        </p:spPr>
      </p:pic>
      <p:pic>
        <p:nvPicPr>
          <p:cNvPr id="51202" name="Picture 2" descr="http://image2.findagrave.com/photos/2005/20/4708_110634179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2657475" cy="3790950"/>
          </a:xfrm>
          <a:prstGeom prst="rect">
            <a:avLst/>
          </a:prstGeom>
          <a:noFill/>
        </p:spPr>
      </p:pic>
      <p:pic>
        <p:nvPicPr>
          <p:cNvPr id="51204" name="Picture 4" descr="http://blog.folioacademy.com/wp-content/uploads/2014/04/000-Hitler-10-300x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32656"/>
            <a:ext cx="309634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836712"/>
            <a:ext cx="4881736" cy="506320"/>
          </a:xfrm>
        </p:spPr>
        <p:txBody>
          <a:bodyPr>
            <a:normAutofit/>
          </a:bodyPr>
          <a:lstStyle/>
          <a:p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Era di famiglia ebraica?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896544"/>
          </a:xfrm>
        </p:spPr>
        <p:txBody>
          <a:bodyPr>
            <a:normAutofit fontScale="92500"/>
          </a:bodyPr>
          <a:lstStyle/>
          <a:p>
            <a:r>
              <a:rPr lang="it-IT" sz="2000" dirty="0" err="1" smtClean="0"/>
              <a:t>Himmler</a:t>
            </a:r>
            <a:r>
              <a:rPr lang="it-IT" sz="2000" dirty="0" smtClean="0"/>
              <a:t> commissionò all'insaputa di Hitler </a:t>
            </a:r>
          </a:p>
          <a:p>
            <a:pPr>
              <a:buNone/>
            </a:pPr>
            <a:r>
              <a:rPr lang="it-IT" sz="2000" dirty="0" smtClean="0"/>
              <a:t>un'indagine per focalizzare l'albero genealogico </a:t>
            </a:r>
          </a:p>
          <a:p>
            <a:pPr>
              <a:buNone/>
            </a:pPr>
            <a:r>
              <a:rPr lang="it-IT" sz="2000" dirty="0" smtClean="0"/>
              <a:t>del Führer e per appurare che non avesse avi </a:t>
            </a:r>
          </a:p>
          <a:p>
            <a:pPr>
              <a:buNone/>
            </a:pPr>
            <a:r>
              <a:rPr lang="it-IT" sz="2000" dirty="0" smtClean="0"/>
              <a:t>di razza </a:t>
            </a:r>
            <a:r>
              <a:rPr lang="it-IT" sz="2000" dirty="0" err="1" smtClean="0"/>
              <a:t>ebraica…</a:t>
            </a:r>
            <a:r>
              <a:rPr lang="it-IT" sz="2000" dirty="0" smtClean="0"/>
              <a:t> Non approdò però a conclusioni </a:t>
            </a:r>
          </a:p>
          <a:p>
            <a:pPr>
              <a:buNone/>
            </a:pPr>
            <a:r>
              <a:rPr lang="it-IT" sz="2000" dirty="0" smtClean="0"/>
              <a:t>certe.</a:t>
            </a:r>
          </a:p>
          <a:p>
            <a:r>
              <a:rPr lang="it-IT" sz="2000" dirty="0" smtClean="0"/>
              <a:t>PADRE: </a:t>
            </a:r>
            <a:r>
              <a:rPr lang="it-IT" sz="2000" dirty="0" err="1" smtClean="0"/>
              <a:t>Alois</a:t>
            </a:r>
            <a:r>
              <a:rPr lang="it-IT" sz="2000" dirty="0" smtClean="0"/>
              <a:t>, figlio di padre ignoto, adotta a 39 anni</a:t>
            </a:r>
          </a:p>
          <a:p>
            <a:pPr>
              <a:buNone/>
            </a:pPr>
            <a:r>
              <a:rPr lang="it-IT" sz="2000" dirty="0" smtClean="0"/>
              <a:t>il cognome del marito della madre, </a:t>
            </a:r>
            <a:r>
              <a:rPr lang="it-IT" sz="2000" dirty="0" err="1" smtClean="0"/>
              <a:t>Hiedler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Il fratello del marito della madre si chiama </a:t>
            </a:r>
            <a:r>
              <a:rPr lang="it-IT" sz="2000" dirty="0" err="1" smtClean="0"/>
              <a:t>Hüttler</a:t>
            </a:r>
            <a:r>
              <a:rPr lang="it-IT" sz="2000" dirty="0" smtClean="0"/>
              <a:t> (forse suo padre naturale?)</a:t>
            </a:r>
          </a:p>
          <a:p>
            <a:r>
              <a:rPr lang="it-IT" sz="2000" dirty="0" smtClean="0"/>
              <a:t>I due fratelli hanno un cognome differente: il parroco ha sbagliato a scrivere?</a:t>
            </a:r>
          </a:p>
          <a:p>
            <a:r>
              <a:rPr lang="it-IT" sz="2000" dirty="0" smtClean="0"/>
              <a:t>MADRE: era una Hitler per parte materna, forse parente di </a:t>
            </a:r>
            <a:r>
              <a:rPr lang="it-IT" sz="2000" dirty="0" err="1" smtClean="0"/>
              <a:t>Alois</a:t>
            </a:r>
            <a:r>
              <a:rPr lang="it-IT" sz="2000" dirty="0" smtClean="0"/>
              <a:t>.</a:t>
            </a:r>
          </a:p>
          <a:p>
            <a:endParaRPr lang="it-IT" sz="2000" dirty="0" smtClean="0"/>
          </a:p>
          <a:p>
            <a:r>
              <a:rPr lang="it-IT" sz="2000" dirty="0" smtClean="0"/>
              <a:t>Il cognome "Hitler" era un costrutto, come tipicamente erano (e sono) i cognomi ebraici nel mondo germanico.</a:t>
            </a:r>
          </a:p>
          <a:p>
            <a:r>
              <a:rPr lang="it-IT" sz="2000" dirty="0" smtClean="0"/>
              <a:t>In Romania esiste una tomba che riporta la dicitura “Adolf Hitler”.</a:t>
            </a:r>
          </a:p>
          <a:p>
            <a:endParaRPr lang="it-IT" sz="2000" dirty="0"/>
          </a:p>
        </p:txBody>
      </p:sp>
      <p:sp>
        <p:nvSpPr>
          <p:cNvPr id="38914" name="AutoShape 2" descr="Risultati immagini per ADOLF HITLER BAMBINO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8916" name="Picture 4" descr="http://www.gazzettadaltacco.net/wp-content/uploads/2015/11/Adolf-Hitler-bambi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32656"/>
            <a:ext cx="2446824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3250704" cy="722344"/>
          </a:xfrm>
        </p:spPr>
        <p:txBody>
          <a:bodyPr>
            <a:normAutofit/>
          </a:bodyPr>
          <a:lstStyle/>
          <a:p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Batang" pitchFamily="18" charset="-127"/>
              </a:rPr>
              <a:t>Padre </a:t>
            </a:r>
            <a:r>
              <a:rPr lang="it-IT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Batang" pitchFamily="18" charset="-127"/>
              </a:rPr>
              <a:t>Alois</a:t>
            </a: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Batang" pitchFamily="18" charset="-127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5157192"/>
          </a:xfrm>
        </p:spPr>
        <p:txBody>
          <a:bodyPr>
            <a:normAutofit fontScale="92500" lnSpcReduction="20000"/>
          </a:bodyPr>
          <a:lstStyle/>
          <a:p>
            <a:r>
              <a:rPr lang="it-IT" sz="2000" dirty="0" smtClean="0"/>
              <a:t>Avrà tre mogli. Dalla prima si separa per le </a:t>
            </a:r>
          </a:p>
          <a:p>
            <a:pPr>
              <a:buNone/>
            </a:pPr>
            <a:r>
              <a:rPr lang="it-IT" sz="2000" dirty="0" smtClean="0"/>
              <a:t>numerose relazioni extraconiugali.</a:t>
            </a:r>
          </a:p>
          <a:p>
            <a:r>
              <a:rPr lang="it-IT" sz="2000" dirty="0" smtClean="0"/>
              <a:t>Dalla seconda moglie ha la figlia Angela, </a:t>
            </a:r>
          </a:p>
          <a:p>
            <a:pPr>
              <a:buNone/>
            </a:pPr>
            <a:r>
              <a:rPr lang="it-IT" sz="2000" dirty="0" smtClean="0"/>
              <a:t>Madre di </a:t>
            </a:r>
            <a:r>
              <a:rPr lang="it-IT" sz="2000" dirty="0" err="1" smtClean="0"/>
              <a:t>Angelika</a:t>
            </a:r>
            <a:r>
              <a:rPr lang="it-IT" sz="2000" dirty="0" smtClean="0"/>
              <a:t> che sarà amante del </a:t>
            </a:r>
            <a:r>
              <a:rPr lang="it-IT" sz="2000" dirty="0" err="1" smtClean="0"/>
              <a:t>fürer</a:t>
            </a:r>
            <a:r>
              <a:rPr lang="it-IT" sz="2000" dirty="0" smtClean="0"/>
              <a:t>.</a:t>
            </a:r>
          </a:p>
          <a:p>
            <a:r>
              <a:rPr lang="it-IT" sz="2000" dirty="0" err="1" smtClean="0">
                <a:hlinkClick r:id="rId2" tooltip="Klara Pölzl"/>
              </a:rPr>
              <a:t>Klara</a:t>
            </a:r>
            <a:r>
              <a:rPr lang="it-IT" sz="2000" dirty="0" smtClean="0">
                <a:hlinkClick r:id="rId2" tooltip="Klara Pölzl"/>
              </a:rPr>
              <a:t> </a:t>
            </a:r>
            <a:r>
              <a:rPr lang="it-IT" sz="2000" dirty="0" err="1" smtClean="0">
                <a:hlinkClick r:id="rId2" tooltip="Klara Pölzl"/>
              </a:rPr>
              <a:t>Pölzl</a:t>
            </a:r>
            <a:r>
              <a:rPr lang="it-IT" sz="2000" dirty="0" smtClean="0"/>
              <a:t>, madre di Adolf, è la terza moglie.</a:t>
            </a:r>
          </a:p>
          <a:p>
            <a:r>
              <a:rPr lang="it-IT" sz="2000" dirty="0" smtClean="0"/>
              <a:t>Era una Hitler per parte di madre, faceva la </a:t>
            </a:r>
          </a:p>
          <a:p>
            <a:pPr>
              <a:buNone/>
            </a:pPr>
            <a:r>
              <a:rPr lang="it-IT" sz="2000" dirty="0" smtClean="0"/>
              <a:t>cameriera.</a:t>
            </a:r>
          </a:p>
          <a:p>
            <a:r>
              <a:rPr lang="it-IT" sz="2000" dirty="0" smtClean="0"/>
              <a:t>Visto che sono parenti il parroco non celebra il matrimonio, </a:t>
            </a:r>
          </a:p>
          <a:p>
            <a:pPr>
              <a:buNone/>
            </a:pPr>
            <a:r>
              <a:rPr lang="it-IT" sz="2000" dirty="0" smtClean="0"/>
              <a:t>devono chiedere l’intercessione del papa.</a:t>
            </a:r>
          </a:p>
          <a:p>
            <a:r>
              <a:rPr lang="it-IT" sz="2000" dirty="0" smtClean="0"/>
              <a:t>Cinque figli: sopravvivono solo Adolf e l’ultimogenita Paula, con ritardo mentale.</a:t>
            </a:r>
          </a:p>
          <a:p>
            <a:r>
              <a:rPr lang="it-IT" sz="2000" dirty="0" smtClean="0"/>
              <a:t>La madre muore di carcinoma mammario nel 1907, quando Adolf ha 19 anni.</a:t>
            </a:r>
          </a:p>
          <a:p>
            <a:r>
              <a:rPr lang="it-IT" sz="2000" dirty="0" smtClean="0"/>
              <a:t>Adolf  amava molto la madre e odiava il padre, che lo picchiava, amava l’alcool  ed era un autoritario e un libertino; una volta divenuto </a:t>
            </a:r>
            <a:r>
              <a:rPr lang="it-IT" sz="2000" dirty="0" err="1" smtClean="0"/>
              <a:t>fürer</a:t>
            </a:r>
            <a:r>
              <a:rPr lang="it-IT" sz="2000" dirty="0" smtClean="0"/>
              <a:t> istituirà la “Giornata della Madre Tedesca” nel giorno del compleanno della madre.</a:t>
            </a:r>
          </a:p>
          <a:p>
            <a:r>
              <a:rPr lang="it-IT" sz="2000" dirty="0" smtClean="0"/>
              <a:t>Fu battezzato con rito cattolico.</a:t>
            </a:r>
          </a:p>
          <a:p>
            <a:r>
              <a:rPr lang="it-IT" sz="2000" dirty="0" smtClean="0"/>
              <a:t>Il padre sarà condannato per furto e per bigamia.</a:t>
            </a:r>
          </a:p>
          <a:p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/>
          </a:p>
        </p:txBody>
      </p:sp>
      <p:pic>
        <p:nvPicPr>
          <p:cNvPr id="39940" name="Picture 4" descr="https://upload.wikimedia.org/wikipedia/commons/8/8b/Klara_Hit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484784"/>
            <a:ext cx="1811056" cy="2520280"/>
          </a:xfrm>
          <a:prstGeom prst="rect">
            <a:avLst/>
          </a:prstGeom>
          <a:noFill/>
        </p:spPr>
      </p:pic>
      <p:pic>
        <p:nvPicPr>
          <p:cNvPr id="39938" name="Picture 2" descr="https://upload.wikimedia.org/wikipedia/commons/4/41/Alois_Hitler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88639"/>
            <a:ext cx="1818292" cy="2849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3888432" cy="650336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Città natale</a:t>
            </a:r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5301208"/>
          </a:xfrm>
        </p:spPr>
        <p:txBody>
          <a:bodyPr>
            <a:normAutofit/>
          </a:bodyPr>
          <a:lstStyle/>
          <a:p>
            <a:r>
              <a:rPr lang="it-IT" sz="2000" dirty="0" smtClean="0"/>
              <a:t>Nelle sue memorie </a:t>
            </a:r>
            <a:r>
              <a:rPr lang="it-IT" sz="2000" dirty="0" smtClean="0">
                <a:hlinkClick r:id="rId2" tooltip="Albert Speer"/>
              </a:rPr>
              <a:t>Albert </a:t>
            </a:r>
            <a:r>
              <a:rPr lang="it-IT" sz="2000" dirty="0" err="1" smtClean="0">
                <a:hlinkClick r:id="rId2" tooltip="Albert Speer"/>
              </a:rPr>
              <a:t>Speer</a:t>
            </a:r>
            <a:r>
              <a:rPr lang="it-IT" sz="2000" dirty="0" smtClean="0"/>
              <a:t> scrive che Hitler in persona </a:t>
            </a:r>
          </a:p>
          <a:p>
            <a:pPr>
              <a:buNone/>
            </a:pPr>
            <a:r>
              <a:rPr lang="it-IT" sz="2000" dirty="0" smtClean="0"/>
              <a:t>giudicasse "un dono del destino l'esser venuto al mondo in </a:t>
            </a:r>
          </a:p>
          <a:p>
            <a:pPr>
              <a:buNone/>
            </a:pPr>
            <a:r>
              <a:rPr lang="it-IT" sz="2000" dirty="0" smtClean="0"/>
              <a:t>quella città (</a:t>
            </a:r>
            <a:r>
              <a:rPr lang="it-IT" sz="2000" dirty="0" err="1" smtClean="0"/>
              <a:t>Braunau</a:t>
            </a:r>
            <a:r>
              <a:rPr lang="it-IT" sz="2000" dirty="0" smtClean="0"/>
              <a:t>), segno della Divina Provvidenza a </a:t>
            </a:r>
          </a:p>
          <a:p>
            <a:pPr>
              <a:buNone/>
            </a:pPr>
            <a:r>
              <a:rPr lang="it-IT" sz="2000" dirty="0" smtClean="0"/>
              <a:t>testimonianza della mia missione di riunificare tutte le etnie</a:t>
            </a:r>
          </a:p>
          <a:p>
            <a:pPr>
              <a:buNone/>
            </a:pPr>
            <a:r>
              <a:rPr lang="it-IT" sz="2000" dirty="0" smtClean="0"/>
              <a:t> tedesche in un'unica razza, attorno ad un unico focolare". </a:t>
            </a:r>
          </a:p>
          <a:p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err="1" smtClean="0"/>
              <a:t>Braunau</a:t>
            </a:r>
            <a:r>
              <a:rPr lang="it-IT" sz="2000" dirty="0" smtClean="0"/>
              <a:t> </a:t>
            </a:r>
            <a:r>
              <a:rPr lang="it-IT" sz="2000" dirty="0" smtClean="0"/>
              <a:t>si trova al confine fra l’Austria e la Baviera.</a:t>
            </a:r>
            <a:endParaRPr lang="it-IT" sz="2000" dirty="0"/>
          </a:p>
        </p:txBody>
      </p:sp>
      <p:pic>
        <p:nvPicPr>
          <p:cNvPr id="41986" name="Picture 2" descr="http://www.funactive.info/CustomerData/188/Files/Images/map/Karte_InnsbruckPassau2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573016"/>
            <a:ext cx="3154059" cy="2253708"/>
          </a:xfrm>
          <a:prstGeom prst="rect">
            <a:avLst/>
          </a:prstGeom>
          <a:noFill/>
        </p:spPr>
      </p:pic>
      <p:pic>
        <p:nvPicPr>
          <p:cNvPr id="41990" name="Picture 6" descr="http://spazioinwind.libero.it/uberalles/foto/hitler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420888"/>
            <a:ext cx="1728192" cy="4060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16216" y="764704"/>
            <a:ext cx="1594520" cy="650336"/>
          </a:xfrm>
        </p:spPr>
        <p:txBody>
          <a:bodyPr>
            <a:noAutofit/>
          </a:bodyPr>
          <a:lstStyle/>
          <a:p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Studi</a:t>
            </a: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472608"/>
          </a:xfrm>
        </p:spPr>
        <p:txBody>
          <a:bodyPr>
            <a:normAutofit/>
          </a:bodyPr>
          <a:lstStyle/>
          <a:p>
            <a:r>
              <a:rPr lang="it-IT" sz="2000" dirty="0" smtClean="0"/>
              <a:t>Era un bambino intelligente, ma umorale.</a:t>
            </a:r>
          </a:p>
          <a:p>
            <a:r>
              <a:rPr lang="it-IT" sz="2000" dirty="0" smtClean="0"/>
              <a:t>Frequenta con successo la scuola elementare.</a:t>
            </a:r>
          </a:p>
          <a:p>
            <a:r>
              <a:rPr lang="it-IT" sz="2000" dirty="0" smtClean="0"/>
              <a:t>Durante la catechesi per la cresima medita di farsi prete.</a:t>
            </a:r>
          </a:p>
          <a:p>
            <a:r>
              <a:rPr lang="it-IT" sz="2000" dirty="0" smtClean="0"/>
              <a:t>Nel </a:t>
            </a:r>
            <a:r>
              <a:rPr lang="it-IT" sz="2000" dirty="0" smtClean="0">
                <a:hlinkClick r:id="rId2" tooltip="1900"/>
              </a:rPr>
              <a:t>1900</a:t>
            </a:r>
            <a:r>
              <a:rPr lang="it-IT" sz="2000" dirty="0" smtClean="0"/>
              <a:t> era iscritto all'istituto tecnico "Linz </a:t>
            </a:r>
            <a:r>
              <a:rPr lang="it-IT" sz="2000" dirty="0" err="1" smtClean="0"/>
              <a:t>Realschule</a:t>
            </a:r>
            <a:r>
              <a:rPr lang="it-IT" sz="2000" dirty="0" smtClean="0"/>
              <a:t>" con pessimo profitto (obbligato dal padre).</a:t>
            </a:r>
          </a:p>
          <a:p>
            <a:r>
              <a:rPr lang="it-IT" sz="2000" dirty="0" smtClean="0"/>
              <a:t>Fu bocciato due volte a </a:t>
            </a:r>
            <a:r>
              <a:rPr lang="it-IT" sz="2000" dirty="0" smtClean="0">
                <a:hlinkClick r:id="rId3" tooltip="Linz"/>
              </a:rPr>
              <a:t>Linz</a:t>
            </a:r>
            <a:r>
              <a:rPr lang="it-IT" sz="2000" dirty="0" smtClean="0"/>
              <a:t>; gli viene rifiutata l’iscrizione per cattiva condotta.</a:t>
            </a:r>
          </a:p>
          <a:p>
            <a:r>
              <a:rPr lang="it-IT" sz="2000" dirty="0" smtClean="0"/>
              <a:t>Il padre muore nel 1903, per emorragia polmonare. </a:t>
            </a:r>
          </a:p>
          <a:p>
            <a:r>
              <a:rPr lang="it-IT" sz="2000" dirty="0" smtClean="0"/>
              <a:t>Per Hitler Gesù era nato da Maria e da un legionario</a:t>
            </a:r>
          </a:p>
          <a:p>
            <a:pPr>
              <a:buNone/>
            </a:pPr>
            <a:r>
              <a:rPr lang="it-IT" sz="2000" dirty="0" smtClean="0"/>
              <a:t>romano di origine germanica!</a:t>
            </a:r>
          </a:p>
          <a:p>
            <a:r>
              <a:rPr lang="it-IT" sz="2000" dirty="0" smtClean="0"/>
              <a:t>Si trasferisce a 25 km, ma non consegue il diploma.</a:t>
            </a:r>
          </a:p>
          <a:p>
            <a:r>
              <a:rPr lang="it-IT" sz="2000" dirty="0" smtClean="0"/>
              <a:t>Viene ritrovato privo di sensi per un’ubriacatura.</a:t>
            </a:r>
          </a:p>
          <a:p>
            <a:r>
              <a:rPr lang="it-IT" sz="2000" dirty="0" smtClean="0"/>
              <a:t>Prova l’iscrizione all’Accademia di Belle Arti di Vienna:</a:t>
            </a:r>
          </a:p>
          <a:p>
            <a:pPr>
              <a:buNone/>
            </a:pPr>
            <a:r>
              <a:rPr lang="it-IT" sz="2000" dirty="0" smtClean="0"/>
              <a:t>respinto due volte.</a:t>
            </a:r>
          </a:p>
          <a:p>
            <a:r>
              <a:rPr lang="it-IT" sz="2000" dirty="0" smtClean="0"/>
              <a:t>Possiede solo la licenza elementare.</a:t>
            </a:r>
          </a:p>
          <a:p>
            <a:endParaRPr lang="it-IT" sz="2000" dirty="0"/>
          </a:p>
        </p:txBody>
      </p:sp>
      <p:pic>
        <p:nvPicPr>
          <p:cNvPr id="40962" name="Picture 2" descr="http://spartacus-educational.com/GERhitler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573016"/>
            <a:ext cx="2183558" cy="3070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4680520" cy="578328"/>
          </a:xfrm>
        </p:spPr>
        <p:txBody>
          <a:bodyPr>
            <a:noAutofit/>
          </a:bodyPr>
          <a:lstStyle/>
          <a:p>
            <a:r>
              <a:rPr lang="it-IT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 primi anni a Vienna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457400"/>
            <a:ext cx="8424936" cy="5400600"/>
          </a:xfrm>
        </p:spPr>
        <p:txBody>
          <a:bodyPr>
            <a:normAutofit lnSpcReduction="10000"/>
          </a:bodyPr>
          <a:lstStyle/>
          <a:p>
            <a:r>
              <a:rPr lang="it-IT" sz="2000" dirty="0" smtClean="0"/>
              <a:t>In Accademia gli dicono che non sa </a:t>
            </a:r>
          </a:p>
          <a:p>
            <a:pPr>
              <a:buNone/>
            </a:pPr>
            <a:r>
              <a:rPr lang="it-IT" sz="2000" dirty="0" smtClean="0"/>
              <a:t>	dipingere la figura umana, ma è bravo </a:t>
            </a:r>
          </a:p>
          <a:p>
            <a:pPr>
              <a:buNone/>
            </a:pPr>
            <a:r>
              <a:rPr lang="it-IT" sz="2000" dirty="0" smtClean="0"/>
              <a:t>	con le architetture.</a:t>
            </a:r>
          </a:p>
          <a:p>
            <a:r>
              <a:rPr lang="it-IT" sz="2000" dirty="0" smtClean="0"/>
              <a:t>A 19 anni muore la madre, resta orfano.</a:t>
            </a:r>
          </a:p>
          <a:p>
            <a:r>
              <a:rPr lang="it-IT" sz="2000" dirty="0" smtClean="0"/>
              <a:t>Aveva diritto a una pensione da orfano, che integrava </a:t>
            </a:r>
          </a:p>
          <a:p>
            <a:pPr>
              <a:buNone/>
            </a:pPr>
            <a:r>
              <a:rPr lang="it-IT" sz="2000" dirty="0" smtClean="0"/>
              <a:t>	lavorando come illustratore.</a:t>
            </a:r>
          </a:p>
          <a:p>
            <a:r>
              <a:rPr lang="it-IT" sz="2000" dirty="0" smtClean="0"/>
              <a:t>Si conservano alcune tele di discreta fattura.</a:t>
            </a:r>
          </a:p>
          <a:p>
            <a:r>
              <a:rPr lang="it-IT" sz="2000" dirty="0" smtClean="0"/>
              <a:t>Perse la sua pensione nel </a:t>
            </a:r>
            <a:r>
              <a:rPr lang="it-IT" sz="2000" dirty="0" smtClean="0">
                <a:hlinkClick r:id="rId2" tooltip="1910"/>
              </a:rPr>
              <a:t>1910</a:t>
            </a:r>
            <a:r>
              <a:rPr lang="it-IT" sz="2000" dirty="0" smtClean="0"/>
              <a:t>, ma per allora aveva ereditato qualche soldo da una zia.</a:t>
            </a:r>
          </a:p>
          <a:p>
            <a:r>
              <a:rPr lang="it-IT" sz="2000" dirty="0" smtClean="0"/>
              <a:t>Fu a Vienna, dove visse tra il febbraio </a:t>
            </a:r>
            <a:r>
              <a:rPr lang="it-IT" sz="2000" dirty="0" smtClean="0">
                <a:hlinkClick r:id="rId3" tooltip="1908"/>
              </a:rPr>
              <a:t>1908</a:t>
            </a:r>
            <a:r>
              <a:rPr lang="it-IT" sz="2000" dirty="0" smtClean="0"/>
              <a:t> e il maggio </a:t>
            </a:r>
            <a:r>
              <a:rPr lang="it-IT" sz="2000" dirty="0" smtClean="0">
                <a:hlinkClick r:id="rId4" tooltip="1913"/>
              </a:rPr>
              <a:t>1913</a:t>
            </a:r>
            <a:r>
              <a:rPr lang="it-IT" sz="2000" dirty="0" smtClean="0"/>
              <a:t>, che Hitler iniziò ad avvicinarsi all'</a:t>
            </a:r>
            <a:r>
              <a:rPr lang="it-IT" sz="2000" dirty="0" smtClean="0">
                <a:hlinkClick r:id="rId5" tooltip="Antisemitismo"/>
              </a:rPr>
              <a:t>antisemitismo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I soldi ereditati dalla zia ben presto terminarono; non si trovò mai in condizioni di reale indigenza, anche se dormiva in ostelli per soli uomini.</a:t>
            </a:r>
          </a:p>
          <a:p>
            <a:r>
              <a:rPr lang="it-IT" sz="2000" dirty="0" smtClean="0"/>
              <a:t>Venne sfrattato per morosità per due volte; </a:t>
            </a:r>
            <a:r>
              <a:rPr lang="it-IT" sz="2000" dirty="0" smtClean="0"/>
              <a:t>si adattò </a:t>
            </a:r>
            <a:r>
              <a:rPr lang="it-IT" sz="2000" dirty="0" smtClean="0"/>
              <a:t>a dormire al dormitorio pubblico ed a mangiare alla mensa del Convento dei Fratelli della Carità.</a:t>
            </a:r>
          </a:p>
          <a:p>
            <a:endParaRPr lang="it-IT" sz="2000" dirty="0"/>
          </a:p>
        </p:txBody>
      </p:sp>
      <p:pic>
        <p:nvPicPr>
          <p:cNvPr id="43016" name="Picture 8" descr="http://f.tqn.com/y/history1900s/1/W/v/Q/1/Hitlerseated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54724"/>
            <a:ext cx="2234861" cy="2078131"/>
          </a:xfrm>
          <a:prstGeom prst="rect">
            <a:avLst/>
          </a:prstGeom>
          <a:noFill/>
        </p:spPr>
      </p:pic>
      <p:pic>
        <p:nvPicPr>
          <p:cNvPr id="43014" name="Picture 6" descr="http://spartacus-educational.com/GERhitler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1124744"/>
            <a:ext cx="1843261" cy="2592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2458616" cy="578328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latin typeface="Comic Sans MS" pitchFamily="66" charset="0"/>
              </a:rPr>
              <a:t>Vienna</a:t>
            </a:r>
            <a:endParaRPr lang="it-IT" dirty="0"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661248"/>
          </a:xfrm>
        </p:spPr>
        <p:txBody>
          <a:bodyPr>
            <a:normAutofit lnSpcReduction="10000"/>
          </a:bodyPr>
          <a:lstStyle/>
          <a:p>
            <a:r>
              <a:rPr lang="it-IT" sz="2000" dirty="0" smtClean="0"/>
              <a:t>Guadagnava un qualche spicciolo vendendo acquerelli da lui stesso dipinti ed era a tal punto emaciato che un passante ebreo si tolse il cappotto e glielo regalò.</a:t>
            </a:r>
          </a:p>
          <a:p>
            <a:r>
              <a:rPr lang="it-IT" sz="2000" dirty="0" smtClean="0"/>
              <a:t>A detta di alcuni suoi compagni di dormitorio, gran parte degli acquirenti dei cartelloni di Hitler erano ebrei. </a:t>
            </a:r>
          </a:p>
          <a:p>
            <a:r>
              <a:rPr lang="it-IT" sz="2000" dirty="0" smtClean="0"/>
              <a:t>Si dedicava instancabilmente alla </a:t>
            </a:r>
          </a:p>
          <a:p>
            <a:pPr>
              <a:buNone/>
            </a:pPr>
            <a:r>
              <a:rPr lang="it-IT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lettura</a:t>
            </a:r>
            <a:r>
              <a:rPr lang="it-IT" sz="2000" dirty="0" smtClean="0"/>
              <a:t>, a cui dedicava molte ore del </a:t>
            </a:r>
          </a:p>
          <a:p>
            <a:pPr>
              <a:buNone/>
            </a:pPr>
            <a:r>
              <a:rPr lang="it-IT" sz="2000" dirty="0" smtClean="0"/>
              <a:t>giorno e della notte. </a:t>
            </a:r>
          </a:p>
          <a:p>
            <a:r>
              <a:rPr lang="it-IT" sz="2000" dirty="0" smtClean="0"/>
              <a:t>Si trasferisce a </a:t>
            </a:r>
            <a:r>
              <a:rPr lang="it-IT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Monaco di Baviera</a:t>
            </a:r>
            <a:r>
              <a:rPr lang="it-IT" sz="2000" dirty="0" smtClean="0"/>
              <a:t>,</a:t>
            </a:r>
          </a:p>
          <a:p>
            <a:pPr>
              <a:buNone/>
            </a:pPr>
            <a:r>
              <a:rPr lang="it-IT" sz="2000" dirty="0" smtClean="0"/>
              <a:t>per evitare di prestare servizio militare </a:t>
            </a:r>
          </a:p>
          <a:p>
            <a:pPr>
              <a:buNone/>
            </a:pPr>
            <a:r>
              <a:rPr lang="it-IT" sz="2000" dirty="0" smtClean="0"/>
              <a:t>nell'esercito austro-ungarico.</a:t>
            </a:r>
          </a:p>
          <a:p>
            <a:r>
              <a:rPr lang="it-IT" sz="2000" dirty="0" smtClean="0"/>
              <a:t>Riconsegnato alla polizia austriaca,</a:t>
            </a:r>
          </a:p>
          <a:p>
            <a:pPr>
              <a:buNone/>
            </a:pPr>
            <a:r>
              <a:rPr lang="it-IT" sz="2000" dirty="0" smtClean="0"/>
              <a:t>deve affrontare la visita di leva, ma</a:t>
            </a:r>
          </a:p>
          <a:p>
            <a:pPr>
              <a:buNone/>
            </a:pPr>
            <a:r>
              <a:rPr lang="it-IT" sz="2000" dirty="0" smtClean="0"/>
              <a:t>viene </a:t>
            </a:r>
            <a:r>
              <a:rPr lang="it-IT" sz="2000" u="sng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riformato</a:t>
            </a:r>
            <a:r>
              <a:rPr lang="it-IT" sz="2000" dirty="0" smtClean="0"/>
              <a:t>. perché "gracile nel fisico,</a:t>
            </a:r>
          </a:p>
          <a:p>
            <a:pPr>
              <a:buNone/>
            </a:pPr>
            <a:r>
              <a:rPr lang="it-IT" sz="2000" dirty="0" smtClean="0"/>
              <a:t> denutrito e mal ridotto nell'intero </a:t>
            </a:r>
          </a:p>
          <a:p>
            <a:pPr>
              <a:buNone/>
            </a:pPr>
            <a:r>
              <a:rPr lang="it-IT" sz="2000" dirty="0" smtClean="0"/>
              <a:t>aspetto da sembrare tisico”.</a:t>
            </a:r>
          </a:p>
        </p:txBody>
      </p:sp>
      <p:pic>
        <p:nvPicPr>
          <p:cNvPr id="44034" name="Picture 2" descr="http://csfterzac.weebly.com/uploads/2/1/6/8/21687912/5138220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899470"/>
            <a:ext cx="3744416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5328592" cy="578328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Prima guerra mondiale</a:t>
            </a: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89654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Decise di rinunciare alla cittadinanza austriaca e, </a:t>
            </a:r>
          </a:p>
          <a:p>
            <a:pPr>
              <a:buNone/>
            </a:pPr>
            <a:r>
              <a:rPr lang="it-IT" sz="2000" dirty="0" smtClean="0"/>
              <a:t>non avendo ottenuto quella tedesca, divenne </a:t>
            </a:r>
            <a:r>
              <a:rPr lang="it-IT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apolide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Chiede di essere arruolato presso l’</a:t>
            </a:r>
            <a:r>
              <a:rPr lang="it-IT" sz="2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Impero Germanico,</a:t>
            </a:r>
          </a:p>
          <a:p>
            <a:pPr>
              <a:buNone/>
            </a:pPr>
            <a:r>
              <a:rPr lang="it-IT" sz="2000" dirty="0" smtClean="0"/>
              <a:t>	anche se di nascita austriaca e privo ufficialmente di </a:t>
            </a:r>
          </a:p>
          <a:p>
            <a:pPr>
              <a:buNone/>
            </a:pPr>
            <a:r>
              <a:rPr lang="it-IT" sz="2000" dirty="0" smtClean="0"/>
              <a:t>	fissa dimora, apolide e riformato alla leva.</a:t>
            </a:r>
          </a:p>
          <a:p>
            <a:r>
              <a:rPr lang="it-IT" sz="2000" dirty="0" smtClean="0"/>
              <a:t>Si arruolò come volontario a 25 anni nell'</a:t>
            </a:r>
            <a:r>
              <a:rPr lang="it-IT" sz="2000" dirty="0" smtClean="0">
                <a:hlinkClick r:id="rId2" tooltip="Deutsches Heer (1871-1919)"/>
              </a:rPr>
              <a:t>esercito bavarese</a:t>
            </a:r>
            <a:r>
              <a:rPr lang="it-IT" sz="2000" dirty="0" smtClean="0"/>
              <a:t> del </a:t>
            </a:r>
            <a:r>
              <a:rPr lang="it-IT" sz="2000" i="1" dirty="0" smtClean="0">
                <a:hlinkClick r:id="rId3" tooltip="Kaiser"/>
              </a:rPr>
              <a:t>Kaiser</a:t>
            </a:r>
            <a:r>
              <a:rPr lang="it-IT" sz="2000" dirty="0" smtClean="0"/>
              <a:t> </a:t>
            </a:r>
            <a:r>
              <a:rPr lang="it-IT" sz="2000" dirty="0" smtClean="0">
                <a:hlinkClick r:id="rId4" tooltip="Guglielmo II di Germania"/>
              </a:rPr>
              <a:t>Guglielmo II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Partecipa alla guerra, raggiungendo il grado di caporale.</a:t>
            </a:r>
          </a:p>
          <a:p>
            <a:r>
              <a:rPr lang="it-IT" sz="2000" dirty="0" smtClean="0"/>
              <a:t>Il suo ruolo è staffetta portaordini.</a:t>
            </a:r>
          </a:p>
          <a:p>
            <a:r>
              <a:rPr lang="it-IT" sz="2000" dirty="0" smtClean="0"/>
              <a:t>Hitler si dimostrò un soldato coraggioso e probo: a differenza degli altri commilitoni rifiutava le </a:t>
            </a:r>
            <a:r>
              <a:rPr lang="it-IT" sz="2000" dirty="0" smtClean="0">
                <a:hlinkClick r:id="rId5" tooltip="Sigaretta"/>
              </a:rPr>
              <a:t>sigarette</a:t>
            </a:r>
            <a:r>
              <a:rPr lang="it-IT" sz="2000" dirty="0" smtClean="0"/>
              <a:t> e gli </a:t>
            </a:r>
            <a:r>
              <a:rPr lang="it-IT" sz="2000" dirty="0" smtClean="0">
                <a:hlinkClick r:id="rId6" tooltip="Bevanda alcolica"/>
              </a:rPr>
              <a:t>alcolici</a:t>
            </a:r>
            <a:r>
              <a:rPr lang="it-IT" sz="2000" dirty="0" smtClean="0"/>
              <a:t>, non chiedeva licenze, non riceveva mai né lettere né pacchi postali da casa, non dimostrava alcun interesse per le ragazze e non si lamentava mai per i </a:t>
            </a:r>
            <a:r>
              <a:rPr lang="it-IT" sz="2000" dirty="0" smtClean="0">
                <a:hlinkClick r:id="rId7" tooltip="Pediculus humanus capitis"/>
              </a:rPr>
              <a:t>pidocchi</a:t>
            </a:r>
            <a:r>
              <a:rPr lang="it-IT" sz="2000" dirty="0" smtClean="0"/>
              <a:t>, il </a:t>
            </a:r>
            <a:r>
              <a:rPr lang="it-IT" sz="2000" dirty="0" smtClean="0">
                <a:hlinkClick r:id="rId8" tooltip="Fango"/>
              </a:rPr>
              <a:t>fango</a:t>
            </a:r>
            <a:r>
              <a:rPr lang="it-IT" sz="2000" dirty="0" smtClean="0"/>
              <a:t>, la sporcizia e il cattivo odore delle trincee. </a:t>
            </a:r>
          </a:p>
          <a:p>
            <a:endParaRPr lang="it-IT" sz="2000" dirty="0"/>
          </a:p>
        </p:txBody>
      </p:sp>
      <p:pic>
        <p:nvPicPr>
          <p:cNvPr id="45058" name="Picture 2" descr="http://www.corrieredicomo.it/wp-content/uploads/previmages/articoli/201404/18p09f8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260648"/>
            <a:ext cx="2088232" cy="2500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3501008"/>
            <a:ext cx="8229600" cy="3168352"/>
          </a:xfrm>
        </p:spPr>
        <p:txBody>
          <a:bodyPr>
            <a:normAutofit/>
          </a:bodyPr>
          <a:lstStyle/>
          <a:p>
            <a:r>
              <a:rPr lang="it-IT" sz="2000" dirty="0" smtClean="0"/>
              <a:t>Il 7 ottobre </a:t>
            </a:r>
            <a:r>
              <a:rPr lang="it-IT" sz="2000" dirty="0" smtClean="0">
                <a:hlinkClick r:id="rId2" tooltip="1916"/>
              </a:rPr>
              <a:t>1916</a:t>
            </a:r>
            <a:r>
              <a:rPr lang="it-IT" sz="2000" dirty="0" smtClean="0"/>
              <a:t>, mentre stava </a:t>
            </a:r>
          </a:p>
          <a:p>
            <a:pPr>
              <a:buNone/>
            </a:pPr>
            <a:r>
              <a:rPr lang="it-IT" sz="2000" dirty="0" smtClean="0"/>
              <a:t>	per  consegnare un messaggio agli ufficiali impegnati sulla linea di </a:t>
            </a:r>
            <a:r>
              <a:rPr lang="it-IT" sz="2000" dirty="0" err="1" smtClean="0">
                <a:hlinkClick r:id="rId3" tooltip="Ligny-Thilloy"/>
              </a:rPr>
              <a:t>Ligny-Thilloy</a:t>
            </a:r>
            <a:r>
              <a:rPr lang="it-IT" sz="2000" dirty="0" smtClean="0"/>
              <a:t>, fu ferito alla </a:t>
            </a:r>
            <a:r>
              <a:rPr lang="it-IT" sz="2000" dirty="0" smtClean="0">
                <a:hlinkClick r:id="rId4" tooltip="Coscia"/>
              </a:rPr>
              <a:t>coscia</a:t>
            </a:r>
            <a:r>
              <a:rPr lang="it-IT" sz="2000" dirty="0" smtClean="0"/>
              <a:t> sinistra da una scheggia di </a:t>
            </a:r>
            <a:r>
              <a:rPr lang="it-IT" sz="2000" dirty="0" smtClean="0">
                <a:hlinkClick r:id="rId5" tooltip="Bomba a mano"/>
              </a:rPr>
              <a:t>granata</a:t>
            </a:r>
            <a:r>
              <a:rPr lang="it-IT" sz="2000" dirty="0" smtClean="0"/>
              <a:t> durante la </a:t>
            </a:r>
            <a:r>
              <a:rPr lang="it-IT" sz="2000" dirty="0" smtClean="0">
                <a:hlinkClick r:id="rId6" tooltip="Battaglia della Somme"/>
              </a:rPr>
              <a:t>battaglia della Somme</a:t>
            </a:r>
            <a:r>
              <a:rPr lang="it-IT" sz="2000" dirty="0" smtClean="0"/>
              <a:t> e fu ricoverato per due mesi nell'ospedale militare di </a:t>
            </a:r>
            <a:r>
              <a:rPr lang="it-IT" sz="2000" dirty="0" err="1" smtClean="0">
                <a:hlinkClick r:id="rId7" tooltip="Beelitz"/>
              </a:rPr>
              <a:t>Beelitz</a:t>
            </a:r>
            <a:r>
              <a:rPr lang="it-IT" sz="2000" dirty="0" smtClean="0"/>
              <a:t>, 50 chilometri a sud di </a:t>
            </a:r>
            <a:r>
              <a:rPr lang="it-IT" sz="2000" dirty="0" smtClean="0">
                <a:hlinkClick r:id="rId8" tooltip="Berlino"/>
              </a:rPr>
              <a:t>Berlino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Il 5 marzo </a:t>
            </a:r>
            <a:r>
              <a:rPr lang="it-IT" sz="2000" dirty="0" smtClean="0">
                <a:hlinkClick r:id="rId9" tooltip="1917"/>
              </a:rPr>
              <a:t>1917</a:t>
            </a:r>
            <a:r>
              <a:rPr lang="it-IT" sz="2000" dirty="0" smtClean="0"/>
              <a:t>, cinque mesi più tardi, tornò sul campo di battaglia e combatté tutte le più sanguinose battaglie sul fronte delle </a:t>
            </a:r>
            <a:r>
              <a:rPr lang="it-IT" sz="2000" dirty="0" smtClean="0">
                <a:hlinkClick r:id="rId10" tooltip="Fiandre"/>
              </a:rPr>
              <a:t>Fiandre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Nel 1918 venne ricoverato in ospedale a seguito di una sospetta esposizione al gas mostarda.</a:t>
            </a:r>
          </a:p>
        </p:txBody>
      </p:sp>
      <p:pic>
        <p:nvPicPr>
          <p:cNvPr id="46084" name="Picture 4" descr="http://www.viaggio-in-germania.de/hitler0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14822" y="188640"/>
            <a:ext cx="4556768" cy="352839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043608" y="1052736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Prima</a:t>
            </a:r>
            <a:r>
              <a:rPr lang="it-IT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Guerra</a:t>
            </a:r>
            <a:r>
              <a:rPr lang="it-IT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it-IT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Mondiale</a:t>
            </a:r>
            <a:endParaRPr lang="it-IT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Vial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254</TotalTime>
  <Words>956</Words>
  <Application>Microsoft Office PowerPoint</Application>
  <PresentationFormat>Presentazione su schermo (4:3)</PresentationFormat>
  <Paragraphs>134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Equinozio</vt:lpstr>
      <vt:lpstr>Adolf Hitler</vt:lpstr>
      <vt:lpstr>Era di famiglia ebraica?</vt:lpstr>
      <vt:lpstr>Padre Alois</vt:lpstr>
      <vt:lpstr>Città natale</vt:lpstr>
      <vt:lpstr>Studi</vt:lpstr>
      <vt:lpstr>I primi anni a Vienna</vt:lpstr>
      <vt:lpstr>Vienna</vt:lpstr>
      <vt:lpstr>Prima guerra mondiale</vt:lpstr>
      <vt:lpstr>Diapositiva 9</vt:lpstr>
      <vt:lpstr>Diapositiva 10</vt:lpstr>
      <vt:lpstr>Società segrete</vt:lpstr>
      <vt:lpstr>Partito nazional-socialista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Adolf Hitler</dc:title>
  <dc:creator>Donatella</dc:creator>
  <cp:lastModifiedBy>mio</cp:lastModifiedBy>
  <cp:revision>65</cp:revision>
  <dcterms:created xsi:type="dcterms:W3CDTF">2016-01-31T16:50:45Z</dcterms:created>
  <dcterms:modified xsi:type="dcterms:W3CDTF">2017-03-17T15:52:30Z</dcterms:modified>
</cp:coreProperties>
</file>